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324" autoAdjust="0"/>
    <p:restoredTop sz="94660"/>
  </p:normalViewPr>
  <p:slideViewPr>
    <p:cSldViewPr>
      <p:cViewPr varScale="1">
        <p:scale>
          <a:sx n="69" d="100"/>
          <a:sy n="69" d="100"/>
        </p:scale>
        <p:origin x="-159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A0968-B4B2-4074-992F-D9C49EC53AD1}" type="datetimeFigureOut">
              <a:rPr lang="ru-RU" smtClean="0"/>
              <a:t>26.04.2015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B9892-E2D8-4CFB-99AE-D28A3A229C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A0968-B4B2-4074-992F-D9C49EC53AD1}" type="datetimeFigureOut">
              <a:rPr lang="ru-RU" smtClean="0"/>
              <a:t>26.04.2015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B9892-E2D8-4CFB-99AE-D28A3A229C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A0968-B4B2-4074-992F-D9C49EC53AD1}" type="datetimeFigureOut">
              <a:rPr lang="ru-RU" smtClean="0"/>
              <a:t>26.04.2015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B9892-E2D8-4CFB-99AE-D28A3A229C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A0968-B4B2-4074-992F-D9C49EC53AD1}" type="datetimeFigureOut">
              <a:rPr lang="ru-RU" smtClean="0"/>
              <a:t>26.04.2015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B9892-E2D8-4CFB-99AE-D28A3A229C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A0968-B4B2-4074-992F-D9C49EC53AD1}" type="datetimeFigureOut">
              <a:rPr lang="ru-RU" smtClean="0"/>
              <a:t>26.04.2015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B9892-E2D8-4CFB-99AE-D28A3A229C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A0968-B4B2-4074-992F-D9C49EC53AD1}" type="datetimeFigureOut">
              <a:rPr lang="ru-RU" smtClean="0"/>
              <a:t>26.04.2015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B9892-E2D8-4CFB-99AE-D28A3A229C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A0968-B4B2-4074-992F-D9C49EC53AD1}" type="datetimeFigureOut">
              <a:rPr lang="ru-RU" smtClean="0"/>
              <a:t>26.04.2015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B9892-E2D8-4CFB-99AE-D28A3A229C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A0968-B4B2-4074-992F-D9C49EC53AD1}" type="datetimeFigureOut">
              <a:rPr lang="ru-RU" smtClean="0"/>
              <a:t>26.04.2015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B9892-E2D8-4CFB-99AE-D28A3A229C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A0968-B4B2-4074-992F-D9C49EC53AD1}" type="datetimeFigureOut">
              <a:rPr lang="ru-RU" smtClean="0"/>
              <a:t>26.04.2015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B9892-E2D8-4CFB-99AE-D28A3A229C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A0968-B4B2-4074-992F-D9C49EC53AD1}" type="datetimeFigureOut">
              <a:rPr lang="ru-RU" smtClean="0"/>
              <a:t>26.04.2015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B9892-E2D8-4CFB-99AE-D28A3A229CA8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A0968-B4B2-4074-992F-D9C49EC53AD1}" type="datetimeFigureOut">
              <a:rPr lang="ru-RU" smtClean="0"/>
              <a:t>26.04.2015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DEB9892-E2D8-4CFB-99AE-D28A3A229CA8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CDEB9892-E2D8-4CFB-99AE-D28A3A229CA8}" type="slidenum">
              <a:rPr lang="ru-RU" smtClean="0"/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367A0968-B4B2-4074-992F-D9C49EC53AD1}" type="datetimeFigureOut">
              <a:rPr lang="ru-RU" smtClean="0"/>
              <a:t>26.04.2015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Виды организационных структур управления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15550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Линейная </a:t>
            </a:r>
            <a:r>
              <a:rPr lang="ru-RU" b="1" dirty="0" smtClean="0"/>
              <a:t>структура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149080"/>
            <a:ext cx="7620000" cy="2251720"/>
          </a:xfrm>
        </p:spPr>
        <p:txBody>
          <a:bodyPr>
            <a:normAutofit lnSpcReduction="10000"/>
          </a:bodyPr>
          <a:lstStyle/>
          <a:p>
            <a:r>
              <a:rPr lang="ru-RU" b="1" dirty="0"/>
              <a:t>Преимущества</a:t>
            </a:r>
            <a:r>
              <a:rPr lang="ru-RU" dirty="0"/>
              <a:t>: простота, конкретность заданий и исполнителей.</a:t>
            </a:r>
            <a:br>
              <a:rPr lang="ru-RU" dirty="0"/>
            </a:br>
            <a:r>
              <a:rPr lang="ru-RU" b="1" dirty="0"/>
              <a:t>Недостатки</a:t>
            </a:r>
            <a:r>
              <a:rPr lang="ru-RU" dirty="0"/>
              <a:t>: высокие требования к квалификации руководителей и высокая загрузка руководителя. Линейная структура применяется и эффективна на небольших предприятиях с несложной технологией и минимальной специализацией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8" name="Рисунок 7" descr="http://www.grandars.ru/images/1/review/id/151/9def70a42b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320699"/>
            <a:ext cx="4824536" cy="26642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603520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/>
              <a:t>Линейно-штабная организационная </a:t>
            </a:r>
            <a:r>
              <a:rPr lang="ru-RU" sz="4000" b="1" dirty="0" smtClean="0"/>
              <a:t>структура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149080"/>
            <a:ext cx="7620000" cy="2251720"/>
          </a:xfrm>
        </p:spPr>
        <p:txBody>
          <a:bodyPr>
            <a:normAutofit/>
          </a:bodyPr>
          <a:lstStyle/>
          <a:p>
            <a:r>
              <a:rPr lang="ru-RU" dirty="0" smtClean="0"/>
              <a:t>Аналогична </a:t>
            </a:r>
            <a:r>
              <a:rPr lang="ru-RU" dirty="0"/>
              <a:t>предыдущей, но управление </a:t>
            </a:r>
            <a:r>
              <a:rPr lang="ru-RU" dirty="0" smtClean="0"/>
              <a:t>сосредоточено </a:t>
            </a:r>
            <a:r>
              <a:rPr lang="ru-RU" dirty="0"/>
              <a:t>в штабах. </a:t>
            </a:r>
            <a:endParaRPr lang="ru-RU" dirty="0" smtClean="0"/>
          </a:p>
          <a:p>
            <a:r>
              <a:rPr lang="ru-RU" dirty="0" smtClean="0"/>
              <a:t>Появляется </a:t>
            </a:r>
            <a:r>
              <a:rPr lang="ru-RU" dirty="0"/>
              <a:t>группа работников, которые непосредственно не дают распоряжений исполнителям, но выполняют консультационные работы и готовят управленческие решения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" name="Рисунок 3" descr="http://www.grandars.ru/images/1/review/id/151/199be8a1cd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78" y="1772816"/>
            <a:ext cx="5161359" cy="22276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185002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7620000" cy="1143000"/>
          </a:xfrm>
        </p:spPr>
        <p:txBody>
          <a:bodyPr/>
          <a:lstStyle/>
          <a:p>
            <a:r>
              <a:rPr lang="ru-RU" sz="3200" b="1" dirty="0"/>
              <a:t>Функциональная организационная </a:t>
            </a:r>
            <a:r>
              <a:rPr lang="ru-RU" sz="3200" b="1" dirty="0" smtClean="0"/>
              <a:t>структура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77072"/>
            <a:ext cx="7620000" cy="2323728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/>
              <a:t>Преимущества</a:t>
            </a:r>
            <a:r>
              <a:rPr lang="ru-RU" dirty="0"/>
              <a:t>: углубление специализации, повышение качества управленческих решений; возможность управлять многоцелевой и многопрофильной деятельностью.</a:t>
            </a:r>
            <a:br>
              <a:rPr lang="ru-RU" dirty="0"/>
            </a:br>
            <a:r>
              <a:rPr lang="ru-RU" b="1" dirty="0"/>
              <a:t>Недостатки</a:t>
            </a:r>
            <a:r>
              <a:rPr lang="ru-RU" dirty="0"/>
              <a:t>: недостаточная гибкость; плохая координация действий функциональных подразделений; низкая скорость принятия управленческих решений; отсутствие ответственности функциональных руководителей за конечный результат работы </a:t>
            </a:r>
            <a:r>
              <a:rPr lang="ru-RU" dirty="0" smtClean="0"/>
              <a:t>организации.</a:t>
            </a:r>
            <a:endParaRPr lang="ru-RU" dirty="0"/>
          </a:p>
        </p:txBody>
      </p:sp>
      <p:pic>
        <p:nvPicPr>
          <p:cNvPr id="1028" name="Picture 4" descr="&amp;Gcy;&amp;icy;&amp;mcy;&amp;ncy;&amp;acy;&amp;zcy;&amp;icy;&amp;yacy; 1 &amp;pcy;.&amp;Ncy;&amp;acy;&amp;vcy;&amp;lcy;&amp;yacy; - &amp;Scy;&amp;tcy;&amp;rcy;&amp;ucy;&amp;kcy;&amp;tcy;&amp;ucy;&amp;rcy;&amp;acy; &amp;ocy;&amp;bcy;&amp;rcy;&amp;acy;&amp;zcy;&amp;ocy;&amp;vcy;&amp;acy;&amp;tcy;&amp;iecy;&amp;lcy;&amp;softcy;&amp;ncy;&amp;ocy;&amp;gcy;&amp;ocy; &amp;ucy;&amp;chcy;&amp;rcy;&amp;iecy;&amp;zhcy;&amp;dcy;&amp;iecy;&amp;ncy;&amp;icy;&amp;yacy;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64" b="55865"/>
          <a:stretch/>
        </p:blipFill>
        <p:spPr bwMode="auto">
          <a:xfrm>
            <a:off x="827584" y="1196752"/>
            <a:ext cx="6840760" cy="2846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71753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err="1"/>
              <a:t>Дивизиональная</a:t>
            </a:r>
            <a:r>
              <a:rPr lang="ru-RU" sz="3600" b="1" dirty="0"/>
              <a:t> организационная </a:t>
            </a:r>
            <a:r>
              <a:rPr lang="ru-RU" sz="3600" b="1" dirty="0" smtClean="0"/>
              <a:t>структура</a:t>
            </a:r>
            <a:endParaRPr lang="ru-RU" sz="3600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57200" y="4221088"/>
            <a:ext cx="7620000" cy="2179712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/>
              <a:t>Преимущества:</a:t>
            </a:r>
            <a:r>
              <a:rPr lang="ru-RU" dirty="0" smtClean="0"/>
              <a:t> При </a:t>
            </a:r>
            <a:r>
              <a:rPr lang="ru-RU" dirty="0"/>
              <a:t>этом возникают предпосылки для разгрузки вышестоящих руководителей путем освобождения их от решения текущих задач. Децентрализованная система управления обеспечивает высокую эффективность в рамках отдельных подразделений.</a:t>
            </a:r>
            <a:br>
              <a:rPr lang="ru-RU" dirty="0"/>
            </a:br>
            <a:r>
              <a:rPr lang="ru-RU" b="1" dirty="0"/>
              <a:t>Недостатки</a:t>
            </a:r>
            <a:r>
              <a:rPr lang="ru-RU" dirty="0"/>
              <a:t>: рост расходов на управленческий персонал; сложность информационных связей.</a:t>
            </a:r>
          </a:p>
          <a:p>
            <a:endParaRPr lang="ru-RU" dirty="0"/>
          </a:p>
        </p:txBody>
      </p:sp>
      <p:pic>
        <p:nvPicPr>
          <p:cNvPr id="2050" name="Picture 2" descr="&amp;Scy;&amp;ucy;&amp;shchcy;&amp;ncy;&amp;ocy;&amp;scy;&amp;tcy;&amp;softcy; &amp;dcy;&amp;icy;&amp;vcy;&amp;icy;&amp;zcy;&amp;icy;&amp;ocy;&amp;ncy;&amp;acy;&amp;lcy;&amp;softcy;&amp;ncy;&amp;ocy;&amp;jcy; &amp;scy;&amp;tcy;&amp;rcy;&amp;ucy;&amp;kcy;&amp;tcy;&amp;ucy;&amp;rcy;&amp;ycy; &amp;icy; &amp;iecy;&amp;iecy; &amp;pcy;&amp;rcy;&amp;icy;&amp;mcy;&amp;iecy;&amp;ncy;&amp;iecy;&amp;ncy;&amp;icy;&amp;iecy; &amp;vcy; &amp;ocy;&amp;rcy;&amp;gcy;&amp;acy;&amp;ncy;&amp;icy;&amp;zcy;&amp;acy;&amp;tscy;&amp;icy;&amp;yacy;&amp;khcy; &amp;scy;&amp;ocy;&amp;dcy;&amp;iecy;&amp;rcy;&amp;zhcy;&amp;acy;&amp;ncy;&amp;icy;&amp;ie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484784"/>
            <a:ext cx="4968552" cy="2655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4336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/>
              <a:t>Матричная организационная </a:t>
            </a:r>
            <a:r>
              <a:rPr lang="ru-RU" sz="3600" b="1" dirty="0" smtClean="0"/>
              <a:t>структура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221088"/>
            <a:ext cx="7620000" cy="2179712"/>
          </a:xfrm>
        </p:spPr>
        <p:txBody>
          <a:bodyPr/>
          <a:lstStyle/>
          <a:p>
            <a:r>
              <a:rPr lang="ru-RU" b="1" dirty="0"/>
              <a:t>Преимущества</a:t>
            </a:r>
            <a:r>
              <a:rPr lang="ru-RU" dirty="0"/>
              <a:t>: гибкость, ускорение внедрения инноваций, персональная ответственность руководителя проекта за результаты работы.</a:t>
            </a:r>
            <a:br>
              <a:rPr lang="ru-RU" dirty="0"/>
            </a:br>
            <a:r>
              <a:rPr lang="ru-RU" b="1" dirty="0"/>
              <a:t>Недостатки</a:t>
            </a:r>
            <a:r>
              <a:rPr lang="ru-RU" dirty="0"/>
              <a:t>: наличие двойного подчинения, конфликты из-за двойного подчинения, сложность информационных связей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" name="Рисунок 3" descr="http://www.grandars.ru/images/1/review/id/151/4c6221f0a3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2917" y="1124744"/>
            <a:ext cx="4752528" cy="29523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5151147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седство">
  <a:themeElements>
    <a:clrScheme name="Соседство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Стандартная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седство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20</TotalTime>
  <Words>118</Words>
  <Application>Microsoft Office PowerPoint</Application>
  <PresentationFormat>Экран (4:3)</PresentationFormat>
  <Paragraphs>12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Соседство</vt:lpstr>
      <vt:lpstr>Виды организационных структур управления</vt:lpstr>
      <vt:lpstr>Линейная структура</vt:lpstr>
      <vt:lpstr>Линейно-штабная организационная структура</vt:lpstr>
      <vt:lpstr>Функциональная организационная структура</vt:lpstr>
      <vt:lpstr>Дивизиональная организационная структура</vt:lpstr>
      <vt:lpstr>Матричная организационная структура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Виды организационных структур управления</dc:title>
  <dc:creator>Сергеева</dc:creator>
  <cp:lastModifiedBy>Сергеева</cp:lastModifiedBy>
  <cp:revision>3</cp:revision>
  <dcterms:created xsi:type="dcterms:W3CDTF">2015-04-26T19:24:06Z</dcterms:created>
  <dcterms:modified xsi:type="dcterms:W3CDTF">2015-04-26T19:44:36Z</dcterms:modified>
</cp:coreProperties>
</file>